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4" r:id="rId1"/>
  </p:sldMasterIdLst>
  <p:notesMasterIdLst>
    <p:notesMasterId r:id="rId11"/>
  </p:notesMasterIdLst>
  <p:sldIdLst>
    <p:sldId id="256" r:id="rId2"/>
    <p:sldId id="272" r:id="rId3"/>
    <p:sldId id="284" r:id="rId4"/>
    <p:sldId id="282" r:id="rId5"/>
    <p:sldId id="262" r:id="rId6"/>
    <p:sldId id="281" r:id="rId7"/>
    <p:sldId id="283" r:id="rId8"/>
    <p:sldId id="273" r:id="rId9"/>
    <p:sldId id="27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3537" autoAdjust="0"/>
  </p:normalViewPr>
  <p:slideViewPr>
    <p:cSldViewPr>
      <p:cViewPr varScale="1">
        <p:scale>
          <a:sx n="70" d="100"/>
          <a:sy n="70" d="100"/>
        </p:scale>
        <p:origin x="140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EAFDEB-1B57-4EA1-B190-649222481602}" type="datetimeFigureOut">
              <a:rPr lang="ru-RU" smtClean="0"/>
              <a:t>31.10.2019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22BC52-07CC-46C0-9129-6D939DBDBB7E}" type="slidenum">
              <a:rPr lang="ru-RU" smtClean="0"/>
              <a:t>‹#›</a:t>
            </a:fld>
            <a:endParaRPr lang="ru-RU"/>
          </a:p>
        </p:txBody>
      </p:sp>
    </p:spTree>
    <p:extLst>
      <p:ext uri="{BB962C8B-B14F-4D97-AF65-F5344CB8AC3E}">
        <p14:creationId xmlns:p14="http://schemas.microsoft.com/office/powerpoint/2010/main" val="4264067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t>31.10.2019</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31.10.2019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31.10.2019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31.10.2019</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t>31.10.2019</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t>31.10.2019</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t>31.10.2019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t>31.10.2019</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31.10.2019</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31.10.2019</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t>31.10.2019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t>31.10.2019</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01771" y="0"/>
            <a:ext cx="6242229" cy="6741368"/>
          </a:xfrm>
        </p:spPr>
        <p:txBody>
          <a:bodyPr>
            <a:normAutofit fontScale="90000"/>
          </a:bodyPr>
          <a:lstStyle/>
          <a:p>
            <a:pPr algn="ctr">
              <a:lnSpc>
                <a:spcPct val="125000"/>
              </a:lnSpc>
            </a:pPr>
            <a:r>
              <a:rPr lang="ru-RU" sz="1800" dirty="0" smtClean="0">
                <a:solidFill>
                  <a:schemeClr val="bg2">
                    <a:lumMod val="25000"/>
                  </a:schemeClr>
                </a:solidFill>
              </a:rPr>
              <a:t>Департамент образования администрации городского округа город Рыбинск</a:t>
            </a:r>
            <a:br>
              <a:rPr lang="ru-RU" sz="1800" dirty="0" smtClean="0">
                <a:solidFill>
                  <a:schemeClr val="bg2">
                    <a:lumMod val="25000"/>
                  </a:schemeClr>
                </a:solidFill>
              </a:rPr>
            </a:br>
            <a:r>
              <a:rPr lang="ru-RU" sz="1000" dirty="0" smtClean="0">
                <a:solidFill>
                  <a:schemeClr val="bg2">
                    <a:lumMod val="25000"/>
                  </a:schemeClr>
                </a:solidFill>
              </a:rPr>
              <a:t/>
            </a:r>
            <a:br>
              <a:rPr lang="ru-RU" sz="1000" dirty="0" smtClean="0">
                <a:solidFill>
                  <a:schemeClr val="bg2">
                    <a:lumMod val="25000"/>
                  </a:schemeClr>
                </a:solidFill>
              </a:rPr>
            </a:br>
            <a:r>
              <a:rPr lang="ru-RU" sz="1800" dirty="0" smtClean="0">
                <a:solidFill>
                  <a:schemeClr val="bg2">
                    <a:lumMod val="25000"/>
                  </a:schemeClr>
                </a:solidFill>
              </a:rPr>
              <a:t>Муниципальное бюджетное учреждение </a:t>
            </a:r>
            <a:br>
              <a:rPr lang="ru-RU" sz="1800" dirty="0" smtClean="0">
                <a:solidFill>
                  <a:schemeClr val="bg2">
                    <a:lumMod val="25000"/>
                  </a:schemeClr>
                </a:solidFill>
              </a:rPr>
            </a:br>
            <a:r>
              <a:rPr lang="ru-RU" sz="1800" dirty="0" smtClean="0">
                <a:solidFill>
                  <a:schemeClr val="bg2">
                    <a:lumMod val="25000"/>
                  </a:schemeClr>
                </a:solidFill>
              </a:rPr>
              <a:t>дополнительного образования</a:t>
            </a:r>
            <a:br>
              <a:rPr lang="ru-RU" sz="1800" dirty="0" smtClean="0">
                <a:solidFill>
                  <a:schemeClr val="bg2">
                    <a:lumMod val="25000"/>
                  </a:schemeClr>
                </a:solidFill>
              </a:rPr>
            </a:br>
            <a:r>
              <a:rPr lang="ru-RU" sz="1800" dirty="0" smtClean="0">
                <a:solidFill>
                  <a:schemeClr val="bg2">
                    <a:lumMod val="25000"/>
                  </a:schemeClr>
                </a:solidFill>
              </a:rPr>
              <a:t> «Центр «Молодые таланты»</a:t>
            </a:r>
            <a:br>
              <a:rPr lang="ru-RU" sz="1800" dirty="0" smtClean="0">
                <a:solidFill>
                  <a:schemeClr val="bg2">
                    <a:lumMod val="25000"/>
                  </a:schemeClr>
                </a:solidFill>
              </a:rPr>
            </a:br>
            <a:r>
              <a:rPr lang="ru-RU" sz="900" dirty="0" smtClean="0">
                <a:solidFill>
                  <a:schemeClr val="bg2">
                    <a:lumMod val="25000"/>
                  </a:schemeClr>
                </a:solidFill>
              </a:rPr>
              <a:t/>
            </a:r>
            <a:br>
              <a:rPr lang="ru-RU" sz="900" dirty="0" smtClean="0">
                <a:solidFill>
                  <a:schemeClr val="bg2">
                    <a:lumMod val="25000"/>
                  </a:schemeClr>
                </a:solidFill>
              </a:rPr>
            </a:br>
            <a:r>
              <a:rPr lang="ru-RU" sz="1800" dirty="0" smtClean="0">
                <a:solidFill>
                  <a:schemeClr val="bg2">
                    <a:lumMod val="25000"/>
                  </a:schemeClr>
                </a:solidFill>
              </a:rPr>
              <a:t>Профессиональная </a:t>
            </a:r>
            <a:r>
              <a:rPr lang="ru-RU" sz="1800" dirty="0">
                <a:solidFill>
                  <a:schemeClr val="bg2">
                    <a:lumMod val="25000"/>
                  </a:schemeClr>
                </a:solidFill>
              </a:rPr>
              <a:t>образовательная организация (частное учреждение) «Рыбинский колледж </a:t>
            </a:r>
            <a:r>
              <a:rPr lang="ru-RU" sz="1800" dirty="0" err="1" smtClean="0">
                <a:solidFill>
                  <a:schemeClr val="bg2">
                    <a:lumMod val="25000"/>
                  </a:schemeClr>
                </a:solidFill>
              </a:rPr>
              <a:t>МУБ</a:t>
            </a:r>
            <a:r>
              <a:rPr lang="ru-RU" sz="1300" dirty="0" err="1" smtClean="0">
                <a:solidFill>
                  <a:schemeClr val="bg2">
                    <a:lumMod val="25000"/>
                  </a:schemeClr>
                </a:solidFill>
              </a:rPr>
              <a:t>и</a:t>
            </a:r>
            <a:r>
              <a:rPr lang="ru-RU" sz="1800" dirty="0" err="1" smtClean="0">
                <a:solidFill>
                  <a:schemeClr val="bg2">
                    <a:lumMod val="25000"/>
                  </a:schemeClr>
                </a:solidFill>
              </a:rPr>
              <a:t>НТ</a:t>
            </a:r>
            <a:r>
              <a:rPr lang="ru-RU" sz="1800" dirty="0">
                <a:solidFill>
                  <a:schemeClr val="bg2">
                    <a:lumMod val="25000"/>
                  </a:schemeClr>
                </a:solidFill>
              </a:rPr>
              <a:t>»</a:t>
            </a:r>
            <a:br>
              <a:rPr lang="ru-RU" sz="1800" dirty="0">
                <a:solidFill>
                  <a:schemeClr val="bg2">
                    <a:lumMod val="25000"/>
                  </a:schemeClr>
                </a:solidFill>
              </a:rPr>
            </a:br>
            <a:r>
              <a:rPr lang="ru-RU" sz="1800" dirty="0" smtClean="0">
                <a:solidFill>
                  <a:schemeClr val="bg2">
                    <a:lumMod val="25000"/>
                  </a:schemeClr>
                </a:solidFill>
              </a:rPr>
              <a:t/>
            </a:r>
            <a:br>
              <a:rPr lang="ru-RU" sz="1800" dirty="0" smtClean="0">
                <a:solidFill>
                  <a:schemeClr val="bg2">
                    <a:lumMod val="25000"/>
                  </a:schemeClr>
                </a:solidFill>
              </a:rPr>
            </a:br>
            <a:r>
              <a:rPr lang="ru-RU" sz="2700" cap="none" dirty="0" smtClean="0">
                <a:ln w="0"/>
                <a:solidFill>
                  <a:schemeClr val="tx1"/>
                </a:solidFill>
                <a:effectLst/>
              </a:rPr>
              <a:t>муниципальный инициативный проект</a:t>
            </a:r>
            <a:r>
              <a:rPr lang="ru-RU" sz="1800" b="1" dirty="0">
                <a:solidFill>
                  <a:schemeClr val="bg2">
                    <a:lumMod val="25000"/>
                  </a:schemeClr>
                </a:solidFill>
              </a:rPr>
              <a:t/>
            </a:r>
            <a:br>
              <a:rPr lang="ru-RU" sz="1800" b="1" dirty="0">
                <a:solidFill>
                  <a:schemeClr val="bg2">
                    <a:lumMod val="25000"/>
                  </a:schemeClr>
                </a:solidFill>
              </a:rPr>
            </a:br>
            <a:r>
              <a:rPr lang="ru-RU" sz="1800" b="1" dirty="0" smtClean="0">
                <a:solidFill>
                  <a:schemeClr val="bg2">
                    <a:lumMod val="25000"/>
                  </a:schemeClr>
                </a:solidFill>
              </a:rPr>
              <a:t/>
            </a:r>
            <a:br>
              <a:rPr lang="ru-RU" sz="1800" b="1" dirty="0" smtClean="0">
                <a:solidFill>
                  <a:schemeClr val="bg2">
                    <a:lumMod val="25000"/>
                  </a:schemeClr>
                </a:solidFill>
              </a:rPr>
            </a:br>
            <a:r>
              <a:rPr lang="ru-RU" sz="2200" b="1" dirty="0" smtClean="0">
                <a:effectLst/>
              </a:rPr>
              <a:t>Механизмы </a:t>
            </a:r>
            <a:r>
              <a:rPr lang="ru-RU" sz="2200" b="1" dirty="0">
                <a:effectLst/>
              </a:rPr>
              <a:t>сетевой реализации дополнительной общеобразовательной программы на муниципальном уровне в условиях осуществления персонифицированного финансирования дополнительного образования детей</a:t>
            </a:r>
            <a:r>
              <a:rPr lang="ru-RU" sz="2000" dirty="0" smtClean="0">
                <a:solidFill>
                  <a:schemeClr val="bg2">
                    <a:lumMod val="25000"/>
                  </a:schemeClr>
                </a:solidFill>
              </a:rPr>
              <a:t/>
            </a:r>
            <a:br>
              <a:rPr lang="ru-RU" sz="2000" dirty="0" smtClean="0">
                <a:solidFill>
                  <a:schemeClr val="bg2">
                    <a:lumMod val="25000"/>
                  </a:schemeClr>
                </a:solidFill>
              </a:rPr>
            </a:br>
            <a:r>
              <a:rPr lang="ru-RU" sz="2000" dirty="0" smtClean="0">
                <a:solidFill>
                  <a:schemeClr val="bg2">
                    <a:lumMod val="25000"/>
                  </a:schemeClr>
                </a:solidFill>
              </a:rPr>
              <a:t/>
            </a:r>
            <a:br>
              <a:rPr lang="ru-RU" sz="2000" dirty="0" smtClean="0">
                <a:solidFill>
                  <a:schemeClr val="bg2">
                    <a:lumMod val="25000"/>
                  </a:schemeClr>
                </a:solidFill>
              </a:rPr>
            </a:br>
            <a:r>
              <a:rPr lang="ru-RU" sz="1600" dirty="0" smtClean="0">
                <a:solidFill>
                  <a:schemeClr val="bg2">
                    <a:lumMod val="25000"/>
                  </a:schemeClr>
                </a:solidFill>
              </a:rPr>
              <a:t>Рыбинск, 2019</a:t>
            </a:r>
            <a:endParaRPr lang="ru-RU" sz="1600" dirty="0">
              <a:solidFill>
                <a:schemeClr val="bg2">
                  <a:lumMod val="25000"/>
                </a:schemeClr>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282" y="3861048"/>
            <a:ext cx="2592288" cy="194421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8640"/>
            <a:ext cx="3084394" cy="3084394"/>
          </a:xfrm>
          <a:prstGeom prst="rect">
            <a:avLst/>
          </a:prstGeom>
        </p:spPr>
      </p:pic>
    </p:spTree>
    <p:extLst>
      <p:ext uri="{BB962C8B-B14F-4D97-AF65-F5344CB8AC3E}">
        <p14:creationId xmlns:p14="http://schemas.microsoft.com/office/powerpoint/2010/main" val="211737282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0" y="0"/>
            <a:ext cx="9144000" cy="4911899"/>
          </a:xfrm>
        </p:spPr>
        <p:txBody>
          <a:bodyPr>
            <a:normAutofit fontScale="25000" lnSpcReduction="20000"/>
          </a:bodyPr>
          <a:lstStyle/>
          <a:p>
            <a:pPr marL="0" indent="0" algn="ctr">
              <a:buNone/>
            </a:pPr>
            <a:r>
              <a:rPr lang="ru-RU" sz="11200" spc="150" dirty="0" smtClean="0">
                <a:effectLst>
                  <a:outerShdw blurRad="38100" dist="38100" dir="2700000" algn="tl">
                    <a:srgbClr val="000000">
                      <a:alpha val="43137"/>
                    </a:srgbClr>
                  </a:outerShdw>
                </a:effectLst>
              </a:rPr>
              <a:t>	</a:t>
            </a:r>
            <a:r>
              <a:rPr lang="ru-RU" sz="9600" b="1" dirty="0"/>
              <a:t>Цель проекта</a:t>
            </a:r>
            <a:r>
              <a:rPr lang="ru-RU" sz="9600" dirty="0"/>
              <a:t>:</a:t>
            </a:r>
          </a:p>
          <a:p>
            <a:pPr marL="0" indent="0" algn="ctr">
              <a:buNone/>
            </a:pPr>
            <a:r>
              <a:rPr lang="ru-RU" sz="9600" dirty="0"/>
              <a:t>повышение доступности дополнительного образования, качества и результатов образовательной деятельности в условиях ПФДО</a:t>
            </a:r>
            <a:endParaRPr lang="ru-RU" sz="9600" b="1" dirty="0" smtClean="0"/>
          </a:p>
          <a:p>
            <a:pPr marL="0" indent="0" algn="ctr">
              <a:buNone/>
            </a:pPr>
            <a:endParaRPr lang="ru-RU" sz="9600" b="1" dirty="0" smtClean="0"/>
          </a:p>
          <a:p>
            <a:pPr marL="0" indent="0" algn="ctr">
              <a:buNone/>
            </a:pPr>
            <a:r>
              <a:rPr lang="ru-RU" sz="9600" b="1" dirty="0" smtClean="0"/>
              <a:t>Задачи </a:t>
            </a:r>
            <a:r>
              <a:rPr lang="ru-RU" sz="9600" b="1" dirty="0"/>
              <a:t>проекта:</a:t>
            </a:r>
            <a:endParaRPr lang="ru-RU" sz="9600" dirty="0"/>
          </a:p>
          <a:p>
            <a:pPr marL="0" lvl="0" indent="0" algn="ctr">
              <a:lnSpc>
                <a:spcPct val="120000"/>
              </a:lnSpc>
              <a:buClr>
                <a:schemeClr val="bg2">
                  <a:lumMod val="10000"/>
                </a:schemeClr>
              </a:buClr>
              <a:buFont typeface="Franklin Gothic Book" panose="020B0503020102020204" pitchFamily="34" charset="0"/>
              <a:buChar char="−"/>
            </a:pPr>
            <a:r>
              <a:rPr lang="ru-RU" sz="7600" dirty="0" smtClean="0"/>
              <a:t>расширение </a:t>
            </a:r>
            <a:r>
              <a:rPr lang="ru-RU" sz="7600" dirty="0"/>
              <a:t>спектра образовательных услуг в целях обеспечения охвата дополнительными образовательными программами обучающихся городского округа город Рыбинск в системе ПФДО;</a:t>
            </a:r>
          </a:p>
          <a:p>
            <a:pPr marL="0" lvl="0" indent="0" algn="ctr">
              <a:lnSpc>
                <a:spcPct val="120000"/>
              </a:lnSpc>
              <a:buClr>
                <a:schemeClr val="bg2">
                  <a:lumMod val="10000"/>
                </a:schemeClr>
              </a:buClr>
              <a:buFont typeface="Franklin Gothic Book" panose="020B0503020102020204" pitchFamily="34" charset="0"/>
              <a:buChar char="−"/>
            </a:pPr>
            <a:r>
              <a:rPr lang="ru-RU" sz="7600" dirty="0" smtClean="0"/>
              <a:t>освоение </a:t>
            </a:r>
            <a:r>
              <a:rPr lang="ru-RU" sz="7600" dirty="0"/>
              <a:t>педагогами дополнительного образования нового информационно-образовательного пространства, способов и приемов поиска и использования в образовательном процессе современных образовательных ресурсов;</a:t>
            </a:r>
          </a:p>
          <a:p>
            <a:pPr marL="0" lvl="0" indent="0" algn="ctr">
              <a:lnSpc>
                <a:spcPct val="120000"/>
              </a:lnSpc>
              <a:buClr>
                <a:schemeClr val="bg2">
                  <a:lumMod val="10000"/>
                </a:schemeClr>
              </a:buClr>
              <a:buFont typeface="Franklin Gothic Book" panose="020B0503020102020204" pitchFamily="34" charset="0"/>
              <a:buChar char="−"/>
            </a:pPr>
            <a:r>
              <a:rPr lang="ru-RU" sz="7600" dirty="0" smtClean="0"/>
              <a:t> </a:t>
            </a:r>
            <a:r>
              <a:rPr lang="ru-RU" sz="7600" dirty="0"/>
              <a:t>введение в практику педагогов дополнительного образования сетевой формы педагогической и учебной деятельности, направленной на формирование результатов, необходимых для успешного функционирования в современном обществе</a:t>
            </a:r>
            <a:r>
              <a:rPr lang="ru-RU" sz="7600" dirty="0" smtClean="0"/>
              <a:t>;</a:t>
            </a:r>
          </a:p>
          <a:p>
            <a:pPr marL="0" lvl="0" indent="0" algn="ctr">
              <a:lnSpc>
                <a:spcPct val="120000"/>
              </a:lnSpc>
              <a:buClr>
                <a:schemeClr val="bg2">
                  <a:lumMod val="10000"/>
                </a:schemeClr>
              </a:buClr>
              <a:buFont typeface="Franklin Gothic Book" panose="020B0503020102020204" pitchFamily="34" charset="0"/>
              <a:buChar char="−"/>
            </a:pPr>
            <a:r>
              <a:rPr lang="ru-RU" sz="7600" dirty="0" smtClean="0"/>
              <a:t> </a:t>
            </a:r>
            <a:r>
              <a:rPr lang="ru-RU" sz="7600" dirty="0"/>
              <a:t>освоение механизма сетевого взаимодействия, адекватного образовательным потребностям и ресурсному обеспечению образовательных организаций;</a:t>
            </a:r>
          </a:p>
          <a:p>
            <a:pPr marL="0" lvl="0" indent="0" algn="ctr">
              <a:lnSpc>
                <a:spcPct val="120000"/>
              </a:lnSpc>
              <a:buClr>
                <a:schemeClr val="bg2">
                  <a:lumMod val="10000"/>
                </a:schemeClr>
              </a:buClr>
              <a:buFont typeface="Franklin Gothic Book" panose="020B0503020102020204" pitchFamily="34" charset="0"/>
              <a:buChar char="−"/>
            </a:pPr>
            <a:r>
              <a:rPr lang="ru-RU" sz="7600" dirty="0" smtClean="0"/>
              <a:t> </a:t>
            </a:r>
            <a:r>
              <a:rPr lang="ru-RU" sz="7600" dirty="0"/>
              <a:t>реализация новых подходов к организационному построению образовательного процесса в образовательных организация, включенных в образовательную сеть;</a:t>
            </a:r>
          </a:p>
          <a:p>
            <a:pPr marL="0" lvl="0" indent="0" algn="ctr">
              <a:lnSpc>
                <a:spcPct val="120000"/>
              </a:lnSpc>
              <a:buClr>
                <a:schemeClr val="bg2">
                  <a:lumMod val="10000"/>
                </a:schemeClr>
              </a:buClr>
              <a:buFont typeface="Franklin Gothic Book" panose="020B0503020102020204" pitchFamily="34" charset="0"/>
              <a:buChar char="−"/>
            </a:pPr>
            <a:r>
              <a:rPr lang="ru-RU" sz="7600" dirty="0" smtClean="0"/>
              <a:t> </a:t>
            </a:r>
            <a:r>
              <a:rPr lang="ru-RU" sz="7600" dirty="0"/>
              <a:t>создание банка нормативно-правовых актов, необходимых для организации обучения в условиях ПФДО в рамках сетевого взаимодействия</a:t>
            </a:r>
            <a:r>
              <a:rPr lang="ru-RU" sz="7600" dirty="0" smtClean="0"/>
              <a:t>.</a:t>
            </a:r>
            <a:endParaRPr lang="ru-RU" sz="7600" dirty="0"/>
          </a:p>
        </p:txBody>
      </p:sp>
    </p:spTree>
    <p:extLst>
      <p:ext uri="{BB962C8B-B14F-4D97-AF65-F5344CB8AC3E}">
        <p14:creationId xmlns:p14="http://schemas.microsoft.com/office/powerpoint/2010/main" val="140262529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86800" cy="838200"/>
          </a:xfrm>
        </p:spPr>
        <p:txBody>
          <a:bodyPr/>
          <a:lstStyle/>
          <a:p>
            <a:pPr algn="ctr"/>
            <a:r>
              <a:rPr lang="ru-RU" dirty="0" smtClean="0"/>
              <a:t>Структура и содержание проекта </a:t>
            </a:r>
            <a:endParaRPr lang="ru-RU" dirty="0"/>
          </a:p>
        </p:txBody>
      </p:sp>
      <p:sp>
        <p:nvSpPr>
          <p:cNvPr id="4" name="Объект 3"/>
          <p:cNvSpPr>
            <a:spLocks noGrp="1"/>
          </p:cNvSpPr>
          <p:nvPr>
            <p:ph idx="1"/>
          </p:nvPr>
        </p:nvSpPr>
        <p:spPr>
          <a:xfrm>
            <a:off x="0" y="1196752"/>
            <a:ext cx="9144000" cy="5400599"/>
          </a:xfrm>
        </p:spPr>
        <p:txBody>
          <a:bodyPr>
            <a:normAutofit/>
          </a:bodyPr>
          <a:lstStyle/>
          <a:p>
            <a:pPr marL="0" indent="0" algn="ctr">
              <a:spcBef>
                <a:spcPts val="0"/>
              </a:spcBef>
              <a:buNone/>
            </a:pPr>
            <a:r>
              <a:rPr lang="ru-RU" b="1" dirty="0" smtClean="0"/>
              <a:t>Целевая группа  </a:t>
            </a:r>
          </a:p>
          <a:p>
            <a:pPr marL="0" indent="0" algn="ctr">
              <a:spcBef>
                <a:spcPts val="0"/>
              </a:spcBef>
              <a:buNone/>
            </a:pPr>
            <a:r>
              <a:rPr lang="ru-RU" dirty="0" smtClean="0"/>
              <a:t>учащиеся 14-18 лет</a:t>
            </a:r>
          </a:p>
          <a:p>
            <a:pPr marL="0" indent="0" algn="ctr">
              <a:spcBef>
                <a:spcPts val="0"/>
              </a:spcBef>
              <a:buNone/>
            </a:pPr>
            <a:endParaRPr lang="ru-RU" sz="1800" dirty="0" smtClean="0"/>
          </a:p>
          <a:p>
            <a:pPr marL="0" indent="0" algn="ctr">
              <a:spcBef>
                <a:spcPts val="0"/>
              </a:spcBef>
              <a:buNone/>
            </a:pPr>
            <a:r>
              <a:rPr lang="ru-RU" b="1" dirty="0" smtClean="0"/>
              <a:t>	Реализация проекта</a:t>
            </a:r>
          </a:p>
          <a:p>
            <a:pPr marL="0" indent="0" algn="ctr">
              <a:spcBef>
                <a:spcPts val="0"/>
              </a:spcBef>
              <a:buNone/>
            </a:pPr>
            <a:endParaRPr lang="ru-RU" sz="2000" dirty="0" smtClean="0"/>
          </a:p>
          <a:p>
            <a:pPr marL="0" indent="0" algn="ctr">
              <a:spcBef>
                <a:spcPts val="0"/>
              </a:spcBef>
              <a:buNone/>
            </a:pPr>
            <a:endParaRPr lang="ru-RU" sz="2000" dirty="0"/>
          </a:p>
          <a:p>
            <a:pPr marL="0" indent="0" algn="just">
              <a:spcBef>
                <a:spcPts val="0"/>
              </a:spcBef>
              <a:buNone/>
            </a:pPr>
            <a:r>
              <a:rPr lang="ru-RU" sz="2400" dirty="0" smtClean="0"/>
              <a:t>Разработка модели 	</a:t>
            </a:r>
          </a:p>
          <a:p>
            <a:pPr marL="0" indent="0" algn="just">
              <a:spcBef>
                <a:spcPts val="0"/>
              </a:spcBef>
              <a:buNone/>
            </a:pPr>
            <a:r>
              <a:rPr lang="ru-RU" sz="2400" dirty="0" smtClean="0"/>
              <a:t>сетевой реализации ДООП</a:t>
            </a:r>
            <a:r>
              <a:rPr lang="ru-RU" sz="2000" dirty="0"/>
              <a:t>	</a:t>
            </a:r>
            <a:r>
              <a:rPr lang="ru-RU" sz="2000" dirty="0" smtClean="0"/>
              <a:t>	</a:t>
            </a:r>
            <a:r>
              <a:rPr lang="ru-RU" sz="2400" dirty="0" smtClean="0"/>
              <a:t>Реализация ДООП </a:t>
            </a:r>
          </a:p>
          <a:p>
            <a:pPr marL="0" indent="0" algn="just">
              <a:spcBef>
                <a:spcPts val="0"/>
              </a:spcBef>
              <a:buNone/>
            </a:pPr>
            <a:r>
              <a:rPr lang="ru-RU" sz="2400" dirty="0"/>
              <a:t>	</a:t>
            </a:r>
            <a:r>
              <a:rPr lang="ru-RU" sz="2400" dirty="0" smtClean="0"/>
              <a:t>				в </a:t>
            </a:r>
            <a:r>
              <a:rPr lang="ru-RU" sz="2400" dirty="0"/>
              <a:t>сетевом режиме</a:t>
            </a:r>
            <a:endParaRPr lang="ru-RU" sz="2400" dirty="0" smtClean="0"/>
          </a:p>
          <a:p>
            <a:pPr marL="0" indent="0" algn="just">
              <a:spcBef>
                <a:spcPts val="0"/>
              </a:spcBef>
              <a:buNone/>
            </a:pPr>
            <a:endParaRPr lang="ru-RU" sz="2000" dirty="0"/>
          </a:p>
          <a:p>
            <a:pPr marL="0" indent="0">
              <a:buNone/>
            </a:pPr>
            <a:r>
              <a:rPr lang="ru-RU" sz="1800" dirty="0" smtClean="0"/>
              <a:t>		 </a:t>
            </a:r>
            <a:r>
              <a:rPr lang="ru-RU" sz="2400" dirty="0" smtClean="0"/>
              <a:t>Разработка метод. 			   Проведение</a:t>
            </a:r>
          </a:p>
          <a:p>
            <a:pPr marL="0" indent="0">
              <a:buNone/>
            </a:pPr>
            <a:r>
              <a:rPr lang="ru-RU" sz="2400" dirty="0" smtClean="0"/>
              <a:t>  		обеспечения </a:t>
            </a:r>
            <a:r>
              <a:rPr lang="ru-RU" sz="2400" dirty="0"/>
              <a:t>ДООП 	</a:t>
            </a:r>
            <a:r>
              <a:rPr lang="ru-RU" sz="2400" dirty="0" smtClean="0"/>
              <a:t>		мониторинга </a:t>
            </a:r>
            <a:r>
              <a:rPr lang="ru-RU" sz="1800" dirty="0"/>
              <a:t>		                	 	      	</a:t>
            </a:r>
            <a:r>
              <a:rPr lang="ru-RU" sz="1800" dirty="0" smtClean="0"/>
              <a:t>		</a:t>
            </a:r>
            <a:endParaRPr lang="ru-RU" sz="1800" dirty="0"/>
          </a:p>
        </p:txBody>
      </p:sp>
      <p:cxnSp>
        <p:nvCxnSpPr>
          <p:cNvPr id="5" name="Прямая со стрелкой 4"/>
          <p:cNvCxnSpPr/>
          <p:nvPr/>
        </p:nvCxnSpPr>
        <p:spPr>
          <a:xfrm flipH="1">
            <a:off x="1934007" y="2901580"/>
            <a:ext cx="1199378" cy="629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flipH="1">
            <a:off x="3652176" y="3078325"/>
            <a:ext cx="900600" cy="19348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5399313" y="3078325"/>
            <a:ext cx="367353" cy="8094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6804248" y="3078325"/>
            <a:ext cx="1008112" cy="17188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95073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57200" y="269032"/>
            <a:ext cx="8686800" cy="838200"/>
          </a:xfrm>
          <a:prstGeom prst="rect">
            <a:avLst/>
          </a:prstGeom>
        </p:spPr>
        <p:txBody>
          <a:bodyPr vert="horz" anchor="ctr">
            <a:normAutofit fontScale="82500" lnSpcReduction="2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dirty="0" smtClean="0"/>
              <a:t>Разработка модели сетевой </a:t>
            </a:r>
          </a:p>
          <a:p>
            <a:pPr algn="ctr"/>
            <a:r>
              <a:rPr lang="ru-RU" dirty="0" smtClean="0"/>
              <a:t>реализации </a:t>
            </a:r>
            <a:r>
              <a:rPr lang="ru-RU" dirty="0" err="1" smtClean="0"/>
              <a:t>дооп</a:t>
            </a:r>
            <a:endParaRPr lang="ru-RU" dirty="0"/>
          </a:p>
        </p:txBody>
      </p:sp>
      <p:sp>
        <p:nvSpPr>
          <p:cNvPr id="3" name="Объект 2"/>
          <p:cNvSpPr>
            <a:spLocks noGrp="1"/>
          </p:cNvSpPr>
          <p:nvPr>
            <p:ph idx="1"/>
          </p:nvPr>
        </p:nvSpPr>
        <p:spPr>
          <a:xfrm>
            <a:off x="323528" y="1556792"/>
            <a:ext cx="5878488" cy="4525963"/>
          </a:xfrm>
        </p:spPr>
        <p:txBody>
          <a:bodyPr>
            <a:normAutofit/>
          </a:bodyPr>
          <a:lstStyle/>
          <a:p>
            <a:pPr marL="0" indent="0" algn="ctr">
              <a:buNone/>
            </a:pPr>
            <a:r>
              <a:rPr lang="ru-RU" sz="2000" i="1" dirty="0" smtClean="0"/>
              <a:t>(на основе алгоритма реализации ДООП в сетевой форме Фонда новых форм развития образования Мин. просвещения РФ)</a:t>
            </a:r>
          </a:p>
          <a:p>
            <a:pPr marL="0" indent="0" algn="ctr">
              <a:buNone/>
            </a:pPr>
            <a:endParaRPr lang="ru-RU" sz="2400" dirty="0" smtClean="0"/>
          </a:p>
          <a:p>
            <a:pPr marL="0" indent="0" algn="ctr">
              <a:buNone/>
            </a:pPr>
            <a:r>
              <a:rPr lang="ru-RU" sz="2400" dirty="0" smtClean="0"/>
              <a:t>Разработка алгоритма сетевого взаимодействия для реализации ДООП:</a:t>
            </a:r>
          </a:p>
          <a:p>
            <a:pPr algn="ctr">
              <a:buFont typeface="Wingdings" panose="05000000000000000000" pitchFamily="2" charset="2"/>
              <a:buChar char="Ø"/>
            </a:pPr>
            <a:r>
              <a:rPr lang="ru-RU" sz="2400" dirty="0" smtClean="0"/>
              <a:t>Организационное обеспечение сетевого взаимодействия</a:t>
            </a:r>
          </a:p>
          <a:p>
            <a:pPr algn="ctr">
              <a:buFont typeface="Wingdings" panose="05000000000000000000" pitchFamily="2" charset="2"/>
              <a:buChar char="Ø"/>
            </a:pPr>
            <a:r>
              <a:rPr lang="ru-RU" sz="2400" dirty="0" smtClean="0"/>
              <a:t>Разработка НПА</a:t>
            </a:r>
          </a:p>
          <a:p>
            <a:pPr algn="ctr">
              <a:buFont typeface="Wingdings" panose="05000000000000000000" pitchFamily="2" charset="2"/>
              <a:buChar char="Ø"/>
            </a:pPr>
            <a:r>
              <a:rPr lang="ru-RU" sz="2400" dirty="0" smtClean="0"/>
              <a:t>Определение финансового обеспечения</a:t>
            </a:r>
          </a:p>
          <a:p>
            <a:pPr algn="ctr">
              <a:buFont typeface="Wingdings" panose="05000000000000000000" pitchFamily="2" charset="2"/>
              <a:buChar char="Ø"/>
            </a:pPr>
            <a:r>
              <a:rPr lang="ru-RU" sz="2400" dirty="0" smtClean="0"/>
              <a:t>Договор о сетевом взаимодействии</a:t>
            </a:r>
            <a:endParaRPr lang="ru-RU" sz="2400"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016" y="2204864"/>
            <a:ext cx="2857500" cy="1971675"/>
          </a:xfrm>
          <a:prstGeom prst="rect">
            <a:avLst/>
          </a:prstGeom>
          <a:effectLst>
            <a:softEdge rad="317500"/>
          </a:effectLst>
        </p:spPr>
      </p:pic>
    </p:spTree>
    <p:extLst>
      <p:ext uri="{BB962C8B-B14F-4D97-AF65-F5344CB8AC3E}">
        <p14:creationId xmlns:p14="http://schemas.microsoft.com/office/powerpoint/2010/main" val="104976917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0768" y="-48269"/>
            <a:ext cx="8352928" cy="948744"/>
          </a:xfrm>
        </p:spPr>
        <p:txBody>
          <a:bodyPr>
            <a:noAutofit/>
          </a:bodyPr>
          <a:lstStyle/>
          <a:p>
            <a:pPr algn="ctr">
              <a:lnSpc>
                <a:spcPct val="112000"/>
              </a:lnSpc>
            </a:pPr>
            <a:r>
              <a:rPr lang="ru-RU" sz="3200" cap="none" dirty="0" smtClean="0">
                <a:ln w="0"/>
                <a:solidFill>
                  <a:schemeClr val="accent2">
                    <a:lumMod val="50000"/>
                  </a:schemeClr>
                </a:solidFill>
                <a:effectLst>
                  <a:outerShdw blurRad="38100" dist="19050" dir="2700000" algn="tl" rotWithShape="0">
                    <a:schemeClr val="dk1">
                      <a:alpha val="40000"/>
                    </a:schemeClr>
                  </a:outerShdw>
                </a:effectLst>
                <a:latin typeface="+mn-lt"/>
                <a:ea typeface="+mn-ea"/>
                <a:cs typeface="+mn-cs"/>
              </a:rPr>
              <a:t>Методическое обеспечение ДООП «Экономика в нашей жизни»</a:t>
            </a:r>
            <a:endParaRPr lang="ru-RU" sz="3200" cap="none" dirty="0">
              <a:ln w="0"/>
              <a:solidFill>
                <a:schemeClr val="accent2">
                  <a:lumMod val="50000"/>
                </a:schemeClr>
              </a:solidFill>
              <a:effectLst>
                <a:outerShdw blurRad="38100" dist="19050" dir="2700000" algn="tl" rotWithShape="0">
                  <a:schemeClr val="dk1">
                    <a:alpha val="40000"/>
                  </a:schemeClr>
                </a:outerShdw>
              </a:effectLst>
              <a:latin typeface="+mn-lt"/>
              <a:ea typeface="+mn-ea"/>
              <a:cs typeface="+mn-cs"/>
            </a:endParaRPr>
          </a:p>
        </p:txBody>
      </p:sp>
      <p:sp>
        <p:nvSpPr>
          <p:cNvPr id="4" name="Заголовок 1"/>
          <p:cNvSpPr txBox="1">
            <a:spLocks/>
          </p:cNvSpPr>
          <p:nvPr/>
        </p:nvSpPr>
        <p:spPr>
          <a:xfrm>
            <a:off x="5942996" y="1484784"/>
            <a:ext cx="2877476" cy="2952328"/>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lnSpc>
                <a:spcPct val="112000"/>
              </a:lnSpc>
            </a:pPr>
            <a:endParaRPr lang="ru-RU" sz="2800" b="1" i="1" dirty="0">
              <a:effectLst/>
            </a:endParaRPr>
          </a:p>
        </p:txBody>
      </p:sp>
      <p:sp>
        <p:nvSpPr>
          <p:cNvPr id="5" name="Заголовок 1"/>
          <p:cNvSpPr txBox="1">
            <a:spLocks/>
          </p:cNvSpPr>
          <p:nvPr/>
        </p:nvSpPr>
        <p:spPr>
          <a:xfrm>
            <a:off x="5220072" y="1484784"/>
            <a:ext cx="3467816" cy="3168352"/>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lnSpc>
                <a:spcPct val="112000"/>
              </a:lnSpc>
            </a:pPr>
            <a:endParaRPr lang="ru-RU" sz="3200" cap="none" dirty="0">
              <a:ln w="0"/>
              <a:solidFill>
                <a:schemeClr val="accent2">
                  <a:lumMod val="50000"/>
                </a:schemeClr>
              </a:solidFill>
              <a:effectLst>
                <a:outerShdw blurRad="38100" dist="19050" dir="2700000" algn="tl" rotWithShape="0">
                  <a:schemeClr val="dk1">
                    <a:alpha val="40000"/>
                  </a:schemeClr>
                </a:outerShdw>
              </a:effectLst>
              <a:latin typeface="+mn-lt"/>
              <a:ea typeface="+mn-ea"/>
              <a:cs typeface="+mn-cs"/>
            </a:endParaRPr>
          </a:p>
        </p:txBody>
      </p:sp>
      <p:sp>
        <p:nvSpPr>
          <p:cNvPr id="6" name="Заголовок 1"/>
          <p:cNvSpPr txBox="1">
            <a:spLocks/>
          </p:cNvSpPr>
          <p:nvPr/>
        </p:nvSpPr>
        <p:spPr>
          <a:xfrm>
            <a:off x="5198" y="1622773"/>
            <a:ext cx="9078724" cy="3614672"/>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lnSpc>
                <a:spcPct val="112000"/>
              </a:lnSpc>
            </a:pPr>
            <a:r>
              <a:rPr lang="ru-RU" sz="2400" cap="none" dirty="0" smtClean="0">
                <a:ln w="0"/>
                <a:solidFill>
                  <a:schemeClr val="accent2">
                    <a:lumMod val="50000"/>
                  </a:schemeClr>
                </a:solidFill>
                <a:effectLst>
                  <a:outerShdw blurRad="38100" dist="19050" dir="2700000" algn="tl" rotWithShape="0">
                    <a:schemeClr val="dk1">
                      <a:alpha val="40000"/>
                    </a:schemeClr>
                  </a:outerShdw>
                </a:effectLst>
                <a:latin typeface="+mn-lt"/>
                <a:ea typeface="+mn-ea"/>
                <a:cs typeface="+mn-cs"/>
              </a:rPr>
              <a:t>Разработка материалов:</a:t>
            </a:r>
          </a:p>
          <a:p>
            <a:pPr algn="ctr">
              <a:lnSpc>
                <a:spcPct val="112000"/>
              </a:lnSpc>
            </a:pPr>
            <a:endParaRPr lang="ru-RU" sz="2400" cap="none" dirty="0" smtClean="0">
              <a:ln w="0"/>
              <a:solidFill>
                <a:schemeClr val="accent2">
                  <a:lumMod val="50000"/>
                </a:schemeClr>
              </a:solidFill>
              <a:effectLst>
                <a:outerShdw blurRad="38100" dist="19050" dir="2700000" algn="tl" rotWithShape="0">
                  <a:schemeClr val="dk1">
                    <a:alpha val="40000"/>
                  </a:schemeClr>
                </a:outerShdw>
              </a:effectLst>
              <a:latin typeface="+mn-lt"/>
              <a:ea typeface="+mn-ea"/>
              <a:cs typeface="+mn-cs"/>
            </a:endParaRPr>
          </a:p>
          <a:p>
            <a:pPr marL="342900" indent="-342900" algn="ctr">
              <a:lnSpc>
                <a:spcPct val="112000"/>
              </a:lnSpc>
              <a:buFontTx/>
              <a:buChar char="-"/>
            </a:pPr>
            <a:r>
              <a:rPr lang="ru-RU" sz="2400" cap="none" dirty="0" smtClean="0">
                <a:ln w="0"/>
                <a:solidFill>
                  <a:schemeClr val="accent2">
                    <a:lumMod val="50000"/>
                  </a:schemeClr>
                </a:solidFill>
                <a:effectLst>
                  <a:outerShdw blurRad="38100" dist="19050" dir="2700000" algn="tl" rotWithShape="0">
                    <a:schemeClr val="dk1">
                      <a:alpha val="40000"/>
                    </a:schemeClr>
                  </a:outerShdw>
                </a:effectLst>
                <a:latin typeface="+mn-lt"/>
                <a:ea typeface="+mn-ea"/>
                <a:cs typeface="+mn-cs"/>
              </a:rPr>
              <a:t>ДООП «Экономика в нашей жизни» (16 ч.)</a:t>
            </a:r>
          </a:p>
          <a:p>
            <a:pPr marL="342900" indent="-342900" algn="ctr">
              <a:lnSpc>
                <a:spcPct val="112000"/>
              </a:lnSpc>
              <a:buFontTx/>
              <a:buChar char="-"/>
            </a:pPr>
            <a:r>
              <a:rPr lang="ru-RU" sz="2400" cap="none" dirty="0" smtClean="0">
                <a:ln w="0"/>
                <a:solidFill>
                  <a:schemeClr val="accent2">
                    <a:lumMod val="50000"/>
                  </a:schemeClr>
                </a:solidFill>
                <a:effectLst>
                  <a:outerShdw blurRad="38100" dist="19050" dir="2700000" algn="tl" rotWithShape="0">
                    <a:schemeClr val="dk1">
                      <a:alpha val="40000"/>
                    </a:schemeClr>
                  </a:outerShdw>
                </a:effectLst>
                <a:latin typeface="+mn-lt"/>
                <a:ea typeface="+mn-ea"/>
                <a:cs typeface="+mn-cs"/>
              </a:rPr>
              <a:t>Методические материалы  по реализации ДООП «Экономика в нашей жизни»</a:t>
            </a:r>
          </a:p>
          <a:p>
            <a:pPr marL="342900" indent="-342900" algn="ctr">
              <a:lnSpc>
                <a:spcPct val="112000"/>
              </a:lnSpc>
              <a:buFontTx/>
              <a:buChar char="-"/>
            </a:pPr>
            <a:r>
              <a:rPr lang="ru-RU" sz="2400" cap="none" dirty="0" smtClean="0">
                <a:ln w="0"/>
                <a:solidFill>
                  <a:schemeClr val="accent2">
                    <a:lumMod val="50000"/>
                  </a:schemeClr>
                </a:solidFill>
                <a:effectLst>
                  <a:outerShdw blurRad="38100" dist="19050" dir="2700000" algn="tl" rotWithShape="0">
                    <a:schemeClr val="dk1">
                      <a:alpha val="40000"/>
                    </a:schemeClr>
                  </a:outerShdw>
                </a:effectLst>
                <a:latin typeface="+mn-lt"/>
                <a:ea typeface="+mn-ea"/>
                <a:cs typeface="+mn-cs"/>
              </a:rPr>
              <a:t>Сборник лекций для ведения теоретических занятий</a:t>
            </a:r>
          </a:p>
          <a:p>
            <a:pPr marL="342900" indent="-342900" algn="ctr">
              <a:lnSpc>
                <a:spcPct val="112000"/>
              </a:lnSpc>
              <a:buFontTx/>
              <a:buChar char="-"/>
            </a:pPr>
            <a:r>
              <a:rPr lang="ru-RU" sz="2400" cap="none" dirty="0" smtClean="0">
                <a:ln w="0"/>
                <a:solidFill>
                  <a:schemeClr val="accent2">
                    <a:lumMod val="50000"/>
                  </a:schemeClr>
                </a:solidFill>
                <a:effectLst>
                  <a:outerShdw blurRad="38100" dist="19050" dir="2700000" algn="tl" rotWithShape="0">
                    <a:schemeClr val="dk1">
                      <a:alpha val="40000"/>
                    </a:schemeClr>
                  </a:outerShdw>
                </a:effectLst>
                <a:latin typeface="+mn-lt"/>
                <a:ea typeface="+mn-ea"/>
                <a:cs typeface="+mn-cs"/>
              </a:rPr>
              <a:t>Сборник практических заданий</a:t>
            </a:r>
          </a:p>
          <a:p>
            <a:pPr algn="ctr">
              <a:lnSpc>
                <a:spcPct val="112000"/>
              </a:lnSpc>
            </a:pPr>
            <a:endParaRPr lang="ru-RU" sz="2400" cap="none" dirty="0" smtClean="0">
              <a:ln w="0"/>
              <a:solidFill>
                <a:schemeClr val="accent2">
                  <a:lumMod val="50000"/>
                </a:schemeClr>
              </a:solidFill>
              <a:effectLst>
                <a:outerShdw blurRad="38100" dist="19050" dir="2700000" algn="tl" rotWithShape="0">
                  <a:schemeClr val="dk1">
                    <a:alpha val="40000"/>
                  </a:schemeClr>
                </a:outerShdw>
              </a:effectLst>
              <a:latin typeface="+mn-lt"/>
              <a:ea typeface="+mn-ea"/>
              <a:cs typeface="+mn-cs"/>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4797152"/>
            <a:ext cx="4397270" cy="1812156"/>
          </a:xfrm>
          <a:prstGeom prst="rect">
            <a:avLst/>
          </a:prstGeom>
        </p:spPr>
      </p:pic>
    </p:spTree>
    <p:extLst>
      <p:ext uri="{BB962C8B-B14F-4D97-AF65-F5344CB8AC3E}">
        <p14:creationId xmlns:p14="http://schemas.microsoft.com/office/powerpoint/2010/main" val="424229077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57200" y="269032"/>
            <a:ext cx="8686800" cy="838200"/>
          </a:xfrm>
          <a:prstGeom prst="rect">
            <a:avLst/>
          </a:prstGeom>
        </p:spPr>
        <p:txBody>
          <a:bodyPr vert="horz" anchor="ctr">
            <a:normAutofit fontScale="975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dirty="0" smtClean="0"/>
              <a:t>Реализация </a:t>
            </a:r>
            <a:r>
              <a:rPr lang="ru-RU" dirty="0" err="1" smtClean="0"/>
              <a:t>дооп</a:t>
            </a:r>
            <a:r>
              <a:rPr lang="ru-RU" dirty="0" smtClean="0"/>
              <a:t> в сетевом режиме</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16" y="3717032"/>
            <a:ext cx="4355976" cy="2903984"/>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6402" y="1113895"/>
            <a:ext cx="4464496" cy="2976331"/>
          </a:xfrm>
          <a:prstGeom prst="rect">
            <a:avLst/>
          </a:prstGeom>
        </p:spPr>
      </p:pic>
    </p:spTree>
    <p:extLst>
      <p:ext uri="{BB962C8B-B14F-4D97-AF65-F5344CB8AC3E}">
        <p14:creationId xmlns:p14="http://schemas.microsoft.com/office/powerpoint/2010/main" val="143427364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340768"/>
            <a:ext cx="6008981" cy="4896544"/>
          </a:xfrm>
        </p:spPr>
        <p:txBody>
          <a:bodyPr>
            <a:normAutofit/>
          </a:bodyPr>
          <a:lstStyle/>
          <a:p>
            <a:pPr algn="ctr"/>
            <a:r>
              <a:rPr lang="ru-RU" sz="2400" cap="none" dirty="0" smtClean="0">
                <a:ln w="0"/>
                <a:solidFill>
                  <a:schemeClr val="accent2">
                    <a:lumMod val="50000"/>
                  </a:schemeClr>
                </a:solidFill>
                <a:effectLst/>
              </a:rPr>
              <a:t>В 2018-2019 учебном году (январь – апрель)</a:t>
            </a:r>
            <a:br>
              <a:rPr lang="ru-RU" sz="2400" cap="none" dirty="0" smtClean="0">
                <a:ln w="0"/>
                <a:solidFill>
                  <a:schemeClr val="accent2">
                    <a:lumMod val="50000"/>
                  </a:schemeClr>
                </a:solidFill>
                <a:effectLst/>
              </a:rPr>
            </a:br>
            <a:r>
              <a:rPr lang="ru-RU" sz="2400" cap="none" dirty="0" smtClean="0">
                <a:ln w="0"/>
                <a:solidFill>
                  <a:schemeClr val="accent2">
                    <a:lumMod val="50000"/>
                  </a:schemeClr>
                </a:solidFill>
                <a:effectLst/>
              </a:rPr>
              <a:t> проучено по программе 147 чел.</a:t>
            </a:r>
            <a:br>
              <a:rPr lang="ru-RU" sz="2400" cap="none" dirty="0" smtClean="0">
                <a:ln w="0"/>
                <a:solidFill>
                  <a:schemeClr val="accent2">
                    <a:lumMod val="50000"/>
                  </a:schemeClr>
                </a:solidFill>
                <a:effectLst/>
              </a:rPr>
            </a:br>
            <a:r>
              <a:rPr lang="ru-RU" sz="2400" cap="none" dirty="0" smtClean="0">
                <a:ln w="0"/>
                <a:solidFill>
                  <a:schemeClr val="accent2">
                    <a:lumMod val="50000"/>
                  </a:schemeClr>
                </a:solidFill>
                <a:effectLst/>
              </a:rPr>
              <a:t/>
            </a:r>
            <a:br>
              <a:rPr lang="ru-RU" sz="2400" cap="none" dirty="0" smtClean="0">
                <a:ln w="0"/>
                <a:solidFill>
                  <a:schemeClr val="accent2">
                    <a:lumMod val="50000"/>
                  </a:schemeClr>
                </a:solidFill>
                <a:effectLst/>
              </a:rPr>
            </a:br>
            <a:r>
              <a:rPr lang="ru-RU" sz="2400" cap="none" dirty="0" smtClean="0">
                <a:ln w="0"/>
                <a:solidFill>
                  <a:schemeClr val="accent2">
                    <a:lumMod val="50000"/>
                  </a:schemeClr>
                </a:solidFill>
                <a:effectLst/>
              </a:rPr>
              <a:t>Удовлетворенность программой – 95%</a:t>
            </a:r>
            <a:br>
              <a:rPr lang="ru-RU" sz="2400" cap="none" dirty="0" smtClean="0">
                <a:ln w="0"/>
                <a:solidFill>
                  <a:schemeClr val="accent2">
                    <a:lumMod val="50000"/>
                  </a:schemeClr>
                </a:solidFill>
                <a:effectLst/>
              </a:rPr>
            </a:br>
            <a:r>
              <a:rPr lang="ru-RU" sz="2400" cap="none" dirty="0" smtClean="0">
                <a:ln w="0"/>
                <a:solidFill>
                  <a:schemeClr val="accent2">
                    <a:lumMod val="50000"/>
                  </a:schemeClr>
                </a:solidFill>
                <a:effectLst/>
              </a:rPr>
              <a:t/>
            </a:r>
            <a:br>
              <a:rPr lang="ru-RU" sz="2400" cap="none" dirty="0" smtClean="0">
                <a:ln w="0"/>
                <a:solidFill>
                  <a:schemeClr val="accent2">
                    <a:lumMod val="50000"/>
                  </a:schemeClr>
                </a:solidFill>
                <a:effectLst/>
              </a:rPr>
            </a:br>
            <a:r>
              <a:rPr lang="ru-RU" sz="2400" cap="none" dirty="0" smtClean="0">
                <a:ln w="0"/>
                <a:solidFill>
                  <a:schemeClr val="accent2">
                    <a:lumMod val="50000"/>
                  </a:schemeClr>
                </a:solidFill>
                <a:effectLst/>
              </a:rPr>
              <a:t>В 2019 -2020 учебном году (сентябрь – ноябрь) зачислено на программу 63 чел.</a:t>
            </a:r>
            <a:endParaRPr lang="ru-RU" sz="2400" cap="none" dirty="0">
              <a:ln w="0"/>
              <a:solidFill>
                <a:schemeClr val="accent2">
                  <a:lumMod val="50000"/>
                </a:schemeClr>
              </a:solidFill>
              <a:effectLst/>
            </a:endParaRPr>
          </a:p>
        </p:txBody>
      </p:sp>
      <p:sp>
        <p:nvSpPr>
          <p:cNvPr id="5" name="Заголовок 1"/>
          <p:cNvSpPr txBox="1">
            <a:spLocks/>
          </p:cNvSpPr>
          <p:nvPr/>
        </p:nvSpPr>
        <p:spPr>
          <a:xfrm>
            <a:off x="457200" y="269032"/>
            <a:ext cx="8686800" cy="838200"/>
          </a:xfrm>
          <a:prstGeom prst="rect">
            <a:avLst/>
          </a:prstGeom>
        </p:spPr>
        <p:txBody>
          <a:bodyPr vert="horz" anchor="ctr">
            <a:normAutofit fontScale="975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dirty="0" smtClean="0"/>
              <a:t>Мониторинг проекта</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3904" y="1170527"/>
            <a:ext cx="3024336" cy="2266431"/>
          </a:xfrm>
          <a:prstGeom prst="rect">
            <a:avLst/>
          </a:prstGeom>
          <a:effectLst>
            <a:softEdge rad="127000"/>
          </a:effectLst>
        </p:spPr>
      </p:pic>
    </p:spTree>
    <p:extLst>
      <p:ext uri="{BB962C8B-B14F-4D97-AF65-F5344CB8AC3E}">
        <p14:creationId xmlns:p14="http://schemas.microsoft.com/office/powerpoint/2010/main" val="34922095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686800" cy="838200"/>
          </a:xfrm>
        </p:spPr>
        <p:txBody>
          <a:bodyPr/>
          <a:lstStyle/>
          <a:p>
            <a:pPr algn="ctr"/>
            <a:r>
              <a:rPr lang="ru-RU" dirty="0" smtClean="0"/>
              <a:t>Пролонгация проекта</a:t>
            </a:r>
            <a:endParaRPr lang="ru-RU" dirty="0"/>
          </a:p>
        </p:txBody>
      </p:sp>
      <p:sp>
        <p:nvSpPr>
          <p:cNvPr id="4" name="Объект 3"/>
          <p:cNvSpPr>
            <a:spLocks noGrp="1"/>
          </p:cNvSpPr>
          <p:nvPr>
            <p:ph idx="1"/>
          </p:nvPr>
        </p:nvSpPr>
        <p:spPr>
          <a:xfrm>
            <a:off x="322099" y="1099795"/>
            <a:ext cx="8686800" cy="5043190"/>
          </a:xfrm>
        </p:spPr>
        <p:txBody>
          <a:bodyPr>
            <a:normAutofit/>
          </a:bodyPr>
          <a:lstStyle/>
          <a:p>
            <a:pPr marL="0" indent="0" algn="ctr">
              <a:buNone/>
            </a:pPr>
            <a:endParaRPr lang="ru-RU" dirty="0"/>
          </a:p>
          <a:p>
            <a:pPr marL="0" indent="0" algn="ctr">
              <a:buNone/>
            </a:pPr>
            <a:r>
              <a:rPr lang="ru-RU" dirty="0" smtClean="0"/>
              <a:t>Формирование новой целевой группы (младший возраст)</a:t>
            </a:r>
            <a:endParaRPr lang="ru-RU" dirty="0"/>
          </a:p>
          <a:p>
            <a:pPr marL="0" indent="0" algn="ctr">
              <a:buNone/>
            </a:pPr>
            <a:endParaRPr lang="ru-RU" dirty="0" smtClean="0"/>
          </a:p>
          <a:p>
            <a:pPr marL="0" indent="0" algn="ctr">
              <a:buNone/>
            </a:pPr>
            <a:r>
              <a:rPr lang="ru-RU" dirty="0" smtClean="0"/>
              <a:t>Расширение сети социального партнерства</a:t>
            </a:r>
          </a:p>
          <a:p>
            <a:pPr marL="0" indent="0" algn="ctr">
              <a:buNone/>
            </a:pPr>
            <a:endParaRPr lang="ru-RU" dirty="0" smtClean="0"/>
          </a:p>
          <a:p>
            <a:pPr marL="0" indent="0" algn="ctr">
              <a:buNone/>
            </a:pPr>
            <a:r>
              <a:rPr lang="ru-RU" dirty="0" smtClean="0"/>
              <a:t>Углубление муниципальной системы практик дополнительного образования с организациями СПО</a:t>
            </a:r>
            <a:endParaRPr lang="ru-RU" dirty="0"/>
          </a:p>
        </p:txBody>
      </p:sp>
    </p:spTree>
    <p:extLst>
      <p:ext uri="{BB962C8B-B14F-4D97-AF65-F5344CB8AC3E}">
        <p14:creationId xmlns:p14="http://schemas.microsoft.com/office/powerpoint/2010/main" val="22456287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484784"/>
            <a:ext cx="8686800" cy="2350368"/>
          </a:xfrm>
        </p:spPr>
        <p:txBody>
          <a:bodyPr/>
          <a:lstStyle/>
          <a:p>
            <a:pPr algn="ctr"/>
            <a:r>
              <a:rPr lang="ru-RU" dirty="0" smtClean="0"/>
              <a:t>Благодарю за внимание!</a:t>
            </a:r>
            <a:endParaRPr lang="ru-RU" dirty="0"/>
          </a:p>
        </p:txBody>
      </p:sp>
    </p:spTree>
    <p:extLst>
      <p:ext uri="{BB962C8B-B14F-4D97-AF65-F5344CB8AC3E}">
        <p14:creationId xmlns:p14="http://schemas.microsoft.com/office/powerpoint/2010/main" val="3780234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1376</TotalTime>
  <Words>147</Words>
  <Application>Microsoft Office PowerPoint</Application>
  <PresentationFormat>Экран (4:3)</PresentationFormat>
  <Paragraphs>51</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Calibri</vt:lpstr>
      <vt:lpstr>Franklin Gothic Book</vt:lpstr>
      <vt:lpstr>Franklin Gothic Medium</vt:lpstr>
      <vt:lpstr>Wingdings</vt:lpstr>
      <vt:lpstr>Wingdings 2</vt:lpstr>
      <vt:lpstr>Трек</vt:lpstr>
      <vt:lpstr>Департамент образования администрации городского округа город Рыбинск  Муниципальное бюджетное учреждение  дополнительного образования  «Центр «Молодые таланты»  Профессиональная образовательная организация (частное учреждение) «Рыбинский колледж МУБиНТ»  муниципальный инициативный проект  Механизмы сетевой реализации дополнительной общеобразовательной программы на муниципальном уровне в условиях осуществления персонифицированного финансирования дополнительного образования детей  Рыбинск, 2019</vt:lpstr>
      <vt:lpstr>Презентация PowerPoint</vt:lpstr>
      <vt:lpstr>Структура и содержание проекта </vt:lpstr>
      <vt:lpstr>Презентация PowerPoint</vt:lpstr>
      <vt:lpstr>Методическое обеспечение ДООП «Экономика в нашей жизни»</vt:lpstr>
      <vt:lpstr>Презентация PowerPoint</vt:lpstr>
      <vt:lpstr>В 2018-2019 учебном году (январь – апрель)  проучено по программе 147 чел.  Удовлетворенность программой – 95%  В 2019 -2020 учебном году (сентябрь – ноябрь) зачислено на программу 63 чел.</vt:lpstr>
      <vt:lpstr>Пролонгация проекта</vt:lpstr>
      <vt:lpstr>Благодарю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Департамент образования администрации городского округа город Рыбинск  Муниципальное образовательное учреждение дополнительного образования детей  «Центр дополнительного образования детей             Рыбинск, 2012</dc:title>
  <dc:creator>Молодые таланты</dc:creator>
  <cp:lastModifiedBy>Молодые таланты</cp:lastModifiedBy>
  <cp:revision>251</cp:revision>
  <dcterms:modified xsi:type="dcterms:W3CDTF">2019-10-31T07:39:55Z</dcterms:modified>
</cp:coreProperties>
</file>