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71" r:id="rId5"/>
    <p:sldId id="278" r:id="rId6"/>
    <p:sldId id="273" r:id="rId7"/>
    <p:sldId id="279" r:id="rId8"/>
    <p:sldId id="285" r:id="rId9"/>
    <p:sldId id="286" r:id="rId10"/>
    <p:sldId id="259" r:id="rId11"/>
    <p:sldId id="287" r:id="rId12"/>
    <p:sldId id="288" r:id="rId13"/>
    <p:sldId id="289" r:id="rId14"/>
    <p:sldId id="290" r:id="rId15"/>
    <p:sldId id="263" r:id="rId16"/>
    <p:sldId id="264" r:id="rId17"/>
    <p:sldId id="265" r:id="rId18"/>
    <p:sldId id="266" r:id="rId19"/>
    <p:sldId id="26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43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037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0745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796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086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4588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914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9930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22388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080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6862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097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6"/>
            <a:ext cx="9182753" cy="68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836712"/>
            <a:ext cx="7380312" cy="576063"/>
          </a:xfrm>
        </p:spPr>
        <p:txBody>
          <a:bodyPr>
            <a:noAutofit/>
          </a:bodyPr>
          <a:lstStyle/>
          <a:p>
            <a:r>
              <a:rPr lang="ru-RU" sz="2000" b="1" dirty="0"/>
              <a:t>Конкурс</a:t>
            </a:r>
            <a:br>
              <a:rPr lang="ru-RU" sz="2000" b="1" dirty="0"/>
            </a:br>
            <a:r>
              <a:rPr lang="ru-RU" sz="2000" b="1" dirty="0"/>
              <a:t>молодежных инициатив и социальных проектов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2060849"/>
            <a:ext cx="7776864" cy="4536503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rgbClr val="C00000"/>
                </a:solidFill>
              </a:rPr>
              <a:t>Социально-значимый проект</a:t>
            </a:r>
          </a:p>
          <a:p>
            <a:r>
              <a:rPr lang="ru-RU" sz="3600" b="1" dirty="0">
                <a:solidFill>
                  <a:srgbClr val="C00000"/>
                </a:solidFill>
              </a:rPr>
              <a:t>«Город  Рыбинск - город трудовой доблести. Победа ковалась в тылу</a:t>
            </a:r>
            <a:r>
              <a:rPr lang="ru-RU" sz="3600" b="1" dirty="0" smtClean="0">
                <a:solidFill>
                  <a:srgbClr val="C00000"/>
                </a:solidFill>
              </a:rPr>
              <a:t>»</a:t>
            </a:r>
          </a:p>
          <a:p>
            <a:endParaRPr lang="ru-RU" sz="800" dirty="0">
              <a:solidFill>
                <a:srgbClr val="C00000"/>
              </a:solidFill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Проект </a:t>
            </a:r>
            <a:r>
              <a:rPr lang="ru-RU" sz="2000" b="1" dirty="0" smtClean="0">
                <a:solidFill>
                  <a:schemeClr val="tx1"/>
                </a:solidFill>
              </a:rPr>
              <a:t>подготовлен</a:t>
            </a:r>
          </a:p>
          <a:p>
            <a:pPr algn="r"/>
            <a:r>
              <a:rPr lang="ru-RU" sz="20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>
                <a:solidFill>
                  <a:schemeClr val="tx1"/>
                </a:solidFill>
              </a:rPr>
              <a:t>инициативной группой</a:t>
            </a:r>
            <a:endParaRPr lang="ru-RU" sz="2000" dirty="0">
              <a:solidFill>
                <a:schemeClr val="tx1"/>
              </a:solidFill>
            </a:endParaRPr>
          </a:p>
          <a:p>
            <a:pPr algn="r"/>
            <a:r>
              <a:rPr lang="ru-RU" sz="2000" b="1" dirty="0">
                <a:solidFill>
                  <a:schemeClr val="tx1"/>
                </a:solidFill>
              </a:rPr>
              <a:t>из числа </a:t>
            </a:r>
            <a:r>
              <a:rPr lang="ru-RU" sz="2000" b="1" dirty="0" smtClean="0">
                <a:solidFill>
                  <a:schemeClr val="tx1"/>
                </a:solidFill>
              </a:rPr>
              <a:t>обучающихся</a:t>
            </a:r>
          </a:p>
          <a:p>
            <a:pPr algn="r"/>
            <a:r>
              <a:rPr lang="ru-RU" sz="2000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Центра </a:t>
            </a:r>
            <a:r>
              <a:rPr lang="ru-RU" sz="2000" b="1" dirty="0">
                <a:solidFill>
                  <a:schemeClr val="tx1"/>
                </a:solidFill>
              </a:rPr>
              <a:t>«Солнечный</a:t>
            </a:r>
            <a:r>
              <a:rPr lang="ru-RU" sz="2000" b="1" dirty="0" smtClean="0">
                <a:solidFill>
                  <a:schemeClr val="tx1"/>
                </a:solidFill>
              </a:rPr>
              <a:t>»</a:t>
            </a:r>
          </a:p>
          <a:p>
            <a:pPr algn="r"/>
            <a:endParaRPr lang="ru-RU" sz="2000" b="1" dirty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r"/>
            <a:endParaRPr lang="ru-RU" sz="2000" b="1" dirty="0" smtClean="0">
              <a:solidFill>
                <a:schemeClr val="tx1"/>
              </a:solidFill>
            </a:endParaRPr>
          </a:p>
          <a:p>
            <a:pPr algn="l"/>
            <a:r>
              <a:rPr lang="ru-RU" sz="2000" b="1" dirty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</a:rPr>
              <a:t>                                                                                                  2022 год</a:t>
            </a:r>
            <a:endParaRPr lang="ru-RU" sz="2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03" y="188640"/>
            <a:ext cx="1656184" cy="210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Рисунок 7" descr="Достопримечательности Рыбинска: 127 фото и карта, история и информация для  туристов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47260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52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6"/>
            <a:ext cx="9144000" cy="694516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24744"/>
            <a:ext cx="7488832" cy="2016224"/>
          </a:xfrm>
        </p:spPr>
        <p:txBody>
          <a:bodyPr>
            <a:normAutofit fontScale="90000"/>
          </a:bodyPr>
          <a:lstStyle/>
          <a:p>
            <a:pPr marL="0" indent="0"/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Победа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Великой Отечественной войне ковалась не только на фронте – немалый вклад в нее внесли жители тыла. Почетное звание Российской Федерации «Город трудовой доблести» присвоенное городу Рыбинску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заслужено целыми поколениями </a:t>
            </a:r>
            <a:r>
              <a:rPr lang="ru-RU" sz="3100" b="1" dirty="0" err="1">
                <a:latin typeface="Times New Roman" pitchFamily="18" charset="0"/>
                <a:cs typeface="Times New Roman" pitchFamily="18" charset="0"/>
              </a:rPr>
              <a:t>рыбинцев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59832" y="4149079"/>
            <a:ext cx="936104" cy="14401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2800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842404"/>
            <a:ext cx="4176464" cy="2659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1" y="3512110"/>
            <a:ext cx="2162977" cy="219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6858"/>
            <a:ext cx="2238896" cy="18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9339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5" y="548680"/>
            <a:ext cx="7848873" cy="4320481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год – год увековечивания трудового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подвига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города Рыбинска и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его 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жителей в годы Великой отечественной войны в соответствии </a:t>
            </a:r>
            <a:br>
              <a:rPr lang="ru-RU" sz="31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с присвоением городскому округу город Рыбинск Ярославской области почётного звания Российской Федерации «Город трудовой доблести»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8718"/>
            <a:ext cx="2480320" cy="143859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 descr="http://www.rybinsk-portal.ru/upload/textimages/history/block/106/09cba1d7a4e47d55db105c4eded07a0c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906362"/>
            <a:ext cx="3544982" cy="22235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avatars.mds.yandex.net/i?id=31eaee222978d3332d90f9780afcb4f9-5129576-images-thumbs&amp;n=13&amp;exp=1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3633" y="3911925"/>
            <a:ext cx="3672408" cy="222921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69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8"/>
            <a:ext cx="7772400" cy="3456384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Предназначение проекта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роект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100" b="1" dirty="0">
                <a:latin typeface="Times New Roman" pitchFamily="18" charset="0"/>
                <a:cs typeface="Times New Roman" pitchFamily="18" charset="0"/>
              </a:rPr>
              <a:t>Город  Рыбинск - город трудовой доблести. Победа ковалась в тылу»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на популяризацию Почётного звания "Рыбинск  - город трудовой доблести " и гармонизацию ценностей старших поколений и современной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молодёжи, на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организацию досуга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подростков и позволяет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развить у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молодежи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чувство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патриотизма.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6372200" y="5517232"/>
            <a:ext cx="360040" cy="12156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3355" y="4797151"/>
            <a:ext cx="5184576" cy="174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381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858" y="-20792"/>
            <a:ext cx="9198857" cy="687879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Идея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776864" cy="4226024"/>
          </a:xfrm>
        </p:spPr>
        <p:txBody>
          <a:bodyPr>
            <a:normAutofit/>
          </a:bodyPr>
          <a:lstStyle/>
          <a:p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рамках проекта  формируется </a:t>
            </a:r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единое культурно-образовательно-воспитательное пространства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через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проведение</a:t>
            </a: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мероприятий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патриотической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направленности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Срок реализации проекта: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февраль – декабрь 2022 г.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438829"/>
            <a:ext cx="2857500" cy="1742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4387181"/>
            <a:ext cx="1706802" cy="2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437063"/>
            <a:ext cx="2620963" cy="1744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235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00"/>
            <a:ext cx="9144000" cy="70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4"/>
            <a:ext cx="7772400" cy="1368152"/>
          </a:xfrm>
        </p:spPr>
        <p:txBody>
          <a:bodyPr>
            <a:normAutofit fontScale="90000"/>
          </a:bodyPr>
          <a:lstStyle/>
          <a:p>
            <a:r>
              <a:rPr lang="ru-RU" dirty="0"/>
              <a:t>	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Актуальность и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значимость Проекта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заключается 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в том, что он не является массовым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явлением и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>, безусловно, опыт проведения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мероприятий Проекта актуален для города.</a:t>
            </a:r>
            <a:r>
              <a:rPr lang="ru-RU" sz="31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>
                <a:latin typeface="Times New Roman" pitchFamily="18" charset="0"/>
                <a:cs typeface="Times New Roman" pitchFamily="18" charset="0"/>
              </a:rPr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645024"/>
            <a:ext cx="7920880" cy="266429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ru-RU" sz="3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Адресация Проекта 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Основными 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участниками проекта являются 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обучающиеся Центра 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«Солнечный» - 200 </a:t>
            </a:r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человек.</a:t>
            </a:r>
          </a:p>
          <a:p>
            <a:pPr algn="l"/>
            <a:r>
              <a:rPr lang="ru-RU" sz="3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Предполагается привлечение участников из </a:t>
            </a:r>
            <a:r>
              <a:rPr lang="ru-RU" sz="33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числа обучающихся образовательных организаций города – до 500 человек.</a:t>
            </a:r>
          </a:p>
          <a:p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3869" y="2438437"/>
            <a:ext cx="3278571" cy="1716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103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C:\Users\Солнечный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226"/>
            <a:ext cx="9252520" cy="68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Мероприятия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1196752"/>
            <a:ext cx="7931224" cy="511256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Муниципальный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конкурс-выставка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детского рисунка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«Мир детства»,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посвященный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присвоению городу Рыбинску звания «Город трудовой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доблести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февраль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оисково-исследовательской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по выявлению уникальных людских судеб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«Каждый житель в нём - герой, он его трудом прославил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 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февраль - май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«Слава городу трудовой доблести!»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-конкурс плакатов отражающих исторические факты о вкладе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города Рыбинска в Победу 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ВОВ - март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Уроки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мужества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«Была война, мы были тылом»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приглашением ветеранов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тыла   -  апрель</a:t>
            </a:r>
          </a:p>
          <a:p>
            <a:pPr marL="0" indent="0">
              <a:buNone/>
            </a:pP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«Городу трудовой доблести – Рыбинску  посвящается»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Online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-концерт обучающихся Центра Солнечный- апрель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414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778" y="-1184"/>
            <a:ext cx="9263297" cy="69585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440" y="1052736"/>
            <a:ext cx="154360" cy="504056"/>
          </a:xfrm>
        </p:spPr>
        <p:txBody>
          <a:bodyPr>
            <a:normAutofit/>
          </a:bodyPr>
          <a:lstStyle/>
          <a:p>
            <a:endParaRPr lang="ru-RU" sz="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920880" cy="5472608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Концертная программа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«Победа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 нам пришла не просто»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 привлечением ветеранов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тыла  -  май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«Город, в котором хочется жить»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- обзорная экскурсия  для участников детского оздоровительного лагеря, в форме презентации сопровождаемой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видеорядом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-  июнь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«Мой город самый лучший на Земле»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конкурс</a:t>
            </a:r>
          </a:p>
          <a:p>
            <a:pPr marL="0" indent="0"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рисунков на асфальте на Дне города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Рыбинска – август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сентябрь</a:t>
            </a: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9. Выпуск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информационных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материалов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(тематических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буклетов, листовок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, памяток и 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 -  октябрь-ноябрь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ru-RU" sz="2400" b="1" dirty="0"/>
              <a:t>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Выставка собранных материалов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(фото,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описание событий, воспоминания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т.п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.) - декабрь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11.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Участие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участников Проекта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краеведческих чтениях и конференциях муниципального и регионального уровня.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43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5112568" cy="5040560"/>
          </a:xfrm>
        </p:spPr>
        <p:txBody>
          <a:bodyPr>
            <a:normAutofit fontScale="92500" lnSpcReduction="20000"/>
          </a:bodyPr>
          <a:lstStyle/>
          <a:p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Вовлечение наибольшего числа подростков и повышение интереса подрастающего поколения к изучению истории малой родины и судьбам своих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земляков.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sz="3000" dirty="0">
                <a:latin typeface="Times New Roman" pitchFamily="18" charset="0"/>
                <a:cs typeface="Times New Roman" pitchFamily="18" charset="0"/>
              </a:rPr>
              <a:t>Формирование и развитие у молодежи таких важнейших социально значимых качеств как гражданская зрелость, любовь к Отечеству, чувство гордости за  трудовые подвиги города Рыбинска.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77073"/>
            <a:ext cx="3024335" cy="2033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340768"/>
            <a:ext cx="3024335" cy="20882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6853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2226"/>
            <a:ext cx="9324528" cy="68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940966"/>
          </a:xfrm>
        </p:spPr>
        <p:txBody>
          <a:bodyPr>
            <a:normAutofit/>
          </a:bodyPr>
          <a:lstStyle/>
          <a:p>
            <a:pPr algn="l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        Обеспечение  Проекта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268760"/>
            <a:ext cx="8075240" cy="4857403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Информационно-рекламное обеспечение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Финансовое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обеспечение</a:t>
            </a:r>
            <a:r>
              <a:rPr lang="ru-RU" sz="2600" i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Методическое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обеспечение </a:t>
            </a:r>
            <a:endParaRPr lang="ru-RU" sz="2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Кадровое обеспечение</a:t>
            </a:r>
          </a:p>
          <a:p>
            <a:pPr marL="0" indent="0"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3500" b="1" dirty="0" smtClean="0">
                <a:latin typeface="Times New Roman" pitchFamily="18" charset="0"/>
                <a:cs typeface="Times New Roman" pitchFamily="18" charset="0"/>
              </a:rPr>
              <a:t>        Условия реализации Проекта</a:t>
            </a:r>
            <a:endParaRPr lang="ru-RU" sz="35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Создавая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Проект, авторы исходили из того, что он должен быть интересным и доступным для подростков.</a:t>
            </a:r>
          </a:p>
          <a:p>
            <a:pPr marL="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Взаимодействие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взрослых и подростков строится на следующих принципах: доверие и открытость, уважение и взаимопомощь, что ведет к внутренней свободе отношений между подростками и педагогами.</a:t>
            </a:r>
          </a:p>
          <a:p>
            <a:pPr marL="0" indent="0">
              <a:buNone/>
            </a:pP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3" y="476672"/>
            <a:ext cx="2324001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6335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2226"/>
            <a:ext cx="9252520" cy="684577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229600" cy="1152128"/>
          </a:xfrm>
        </p:spPr>
        <p:txBody>
          <a:bodyPr>
            <a:normAutofit/>
          </a:bodyPr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19672" y="2708920"/>
            <a:ext cx="5472608" cy="341724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682416"/>
            <a:ext cx="6590715" cy="36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3240360" cy="23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933056"/>
            <a:ext cx="3353074" cy="23111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774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Солнечный\Desktop\111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88"/>
            <a:ext cx="9144000" cy="68751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20688"/>
            <a:ext cx="8075240" cy="360040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Присвоить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городскому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округу</a:t>
            </a:r>
            <a:br>
              <a:rPr lang="ru-RU" sz="36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город Рыбинск Ярославской области почётного звания Российской Федерации «Город трудовой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доблести»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87824" y="3717032"/>
            <a:ext cx="5472607" cy="1656184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Указ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Президента РФ от 20.05.2021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г. 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№ 304  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О присвоении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почётного </a:t>
            </a: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звания 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Российской Федерации </a:t>
            </a:r>
            <a:endParaRPr lang="ru-RU" sz="2000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Город трудовой доблести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r">
              <a:buNone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18606"/>
            <a:ext cx="3888432" cy="317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6631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476673"/>
            <a:ext cx="7931223" cy="792087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О награде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55576" y="1582341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	Почётное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звание Российской Федерации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«Город трудовой доблести» присваивается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городам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Российской Федерации, жители которых «внесли значительный вклад в достижение Победы в Великой Отечественной войне 1941—1945 годов, обеспечив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бесперебойное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производство военной и гражданской продукции на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промышленных предприятиях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располагавшихся на территории города, и проявив при этом массовый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трудовой героизм и самоотверженность».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8603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8435280" cy="792088"/>
          </a:xfrm>
        </p:spPr>
        <p:txBody>
          <a:bodyPr>
            <a:normAutofit/>
          </a:bodyPr>
          <a:lstStyle/>
          <a:p>
            <a:r>
              <a:rPr lang="ru-RU" sz="3200" b="1" dirty="0"/>
              <a:t>Всё для фронта! </a:t>
            </a:r>
            <a:r>
              <a:rPr lang="ru-RU" sz="3200" b="1" dirty="0" smtClean="0"/>
              <a:t>Всё </a:t>
            </a:r>
            <a:r>
              <a:rPr lang="ru-RU" sz="3200" b="1" dirty="0"/>
              <a:t>для </a:t>
            </a:r>
            <a:r>
              <a:rPr lang="ru-RU" sz="3200" b="1" dirty="0" smtClean="0"/>
              <a:t>Победы!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24744"/>
            <a:ext cx="8089893" cy="4104457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dirty="0" smtClean="0"/>
              <a:t>	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годы Великой Отечественной войны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Рыбинск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, как и другие города нашей страны, вносил свой посильный вклад в дело Победы: посылал своих сыновей и дочерей на фронт;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размещал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на своей территории военные училища; формировал армейские подразделения и собирал ополченцев; принимал беженцев и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эвакуированных.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 	Население </a:t>
            </a:r>
            <a:r>
              <a:rPr lang="ru-RU" sz="5100" dirty="0">
                <a:latin typeface="Times New Roman" pitchFamily="18" charset="0"/>
                <a:cs typeface="Times New Roman" pitchFamily="18" charset="0"/>
              </a:rPr>
              <a:t>участвовало в охране военных </a:t>
            </a:r>
            <a:r>
              <a:rPr lang="ru-RU" sz="5100" dirty="0" smtClean="0">
                <a:latin typeface="Times New Roman" pitchFamily="18" charset="0"/>
                <a:cs typeface="Times New Roman" pitchFamily="18" charset="0"/>
              </a:rPr>
              <a:t>объектов, строили оборонительные сооружения в виде противотанковых рвов вдоль правого берега Волги.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6" name="Рисунок 5" descr="https://pbs.twimg.com/media/D06KL5JXcAEio2Z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53013"/>
            <a:ext cx="2736304" cy="18443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s://ru.tripaggregator.com/photos/7079864.jpe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925" y="4653136"/>
            <a:ext cx="3133439" cy="1556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7247" y="4725144"/>
            <a:ext cx="2724206" cy="1961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10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420" cy="68728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008111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Всё для фронта! Всё для Победы!  </a:t>
            </a:r>
            <a:br>
              <a:rPr lang="ru-RU" sz="3200" b="1" dirty="0" smtClean="0"/>
            </a:b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196752"/>
            <a:ext cx="7992888" cy="4896544"/>
          </a:xfrm>
        </p:spPr>
        <p:txBody>
          <a:bodyPr/>
          <a:lstStyle/>
          <a:p>
            <a:pPr algn="l"/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Рыбинцы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вели самоотверженную борьбу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 пожарами, вызванными налетами вражеской авиации, расчищала улицы от завалов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endParaRPr lang="ru-RU" dirty="0"/>
          </a:p>
        </p:txBody>
      </p:sp>
      <p:pic>
        <p:nvPicPr>
          <p:cNvPr id="5" name="Рисунок 4" descr="https://yarreg.ru/gallery/news/2020/04/247336/222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560553"/>
            <a:ext cx="3111964" cy="2272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s://sr40.admoblkaluga.ru/upload/_main/russia/history/images/9_78+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8" y="4951120"/>
            <a:ext cx="2808312" cy="164287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5772" y="5072507"/>
            <a:ext cx="2748120" cy="1521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422" y="2614651"/>
            <a:ext cx="2805745" cy="1734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28" y="2569359"/>
            <a:ext cx="2808312" cy="16360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 descr="https://vmnews.ru/img/images/b7a160186f44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612" y="4053821"/>
            <a:ext cx="2304256" cy="161352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520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932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9"/>
            <a:ext cx="7772400" cy="936103"/>
          </a:xfrm>
        </p:spPr>
        <p:txBody>
          <a:bodyPr>
            <a:normAutofit/>
          </a:bodyPr>
          <a:lstStyle/>
          <a:p>
            <a:r>
              <a:rPr lang="ru-RU" sz="3200" b="1" dirty="0"/>
              <a:t>Всё для фронта! Всё для Победы!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1412776"/>
            <a:ext cx="5040560" cy="3456384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3000" dirty="0" smtClean="0">
                <a:solidFill>
                  <a:schemeClr val="tx1"/>
                </a:solidFill>
              </a:rPr>
              <a:t>С </a:t>
            </a:r>
            <a:r>
              <a:rPr lang="ru-RU" sz="3000" dirty="0">
                <a:solidFill>
                  <a:schemeClr val="tx1"/>
                </a:solidFill>
              </a:rPr>
              <a:t>осени 1941 года оставшиеся в городе предприятия развернули массовое производство минометов, противотанковых ежей, военных катеров, обмундирования. В короткий срок был освоен выпуск 125 видов продукции.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681" y="4221088"/>
            <a:ext cx="3325050" cy="206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106" y="1618006"/>
            <a:ext cx="2970381" cy="211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1618" y="4653136"/>
            <a:ext cx="3865412" cy="1950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9136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3837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864095"/>
          </a:xfrm>
        </p:spPr>
        <p:txBody>
          <a:bodyPr>
            <a:normAutofit/>
          </a:bodyPr>
          <a:lstStyle/>
          <a:p>
            <a:r>
              <a:rPr lang="ru-RU" sz="3200" b="1" dirty="0"/>
              <a:t>Всё для фронта! Всё для </a:t>
            </a:r>
            <a:r>
              <a:rPr lang="ru-RU" sz="3200" b="1" dirty="0" smtClean="0"/>
              <a:t>Победы!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628800"/>
            <a:ext cx="7416824" cy="4010000"/>
          </a:xfrm>
        </p:spPr>
        <p:txBody>
          <a:bodyPr>
            <a:normAutofit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Большую 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роль в обороне Москвы и Ленинграда сыграли Рыбинские ГЭС и судоходные шлюзы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754" y="3025936"/>
            <a:ext cx="4170235" cy="18093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6918" y="5013176"/>
            <a:ext cx="2880320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4916404"/>
            <a:ext cx="2664296" cy="14937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6303" y="2708920"/>
            <a:ext cx="2364134" cy="2084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275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1532"/>
            <a:ext cx="932452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720080"/>
          </a:xfrm>
        </p:spPr>
        <p:txBody>
          <a:bodyPr>
            <a:normAutofit/>
          </a:bodyPr>
          <a:lstStyle/>
          <a:p>
            <a:r>
              <a:rPr lang="ru-RU" sz="3200" b="1" dirty="0"/>
              <a:t>Всё для фронта! Всё для Победы!</a:t>
            </a:r>
            <a:endParaRPr lang="ru-RU" sz="32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1556792"/>
            <a:ext cx="8640960" cy="4082008"/>
          </a:xfrm>
        </p:spPr>
        <p:txBody>
          <a:bodyPr>
            <a:normAutofit lnSpcReduction="1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	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Уже 23 июня 1941 г. в Рыбинске был открыт первый эвакогоспиталь. Всего за годы войны в городе размещался 51 госпиталь, которые размещались в лучших зданиях города: речное училище, школа №1,    здание авиационного института, </a:t>
            </a:r>
            <a:r>
              <a:rPr lang="ru-RU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горбольницы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№ 1… 				 	Десятки тысяч раненых 				получили медицинскую помощь в 				нашем городе.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Медики работали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героически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борясь за каждую </a:t>
            </a: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				жизнь</a:t>
            </a: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l"/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" y="3789040"/>
            <a:ext cx="2953022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639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C:\Users\Солнечный\Desktop\11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0728"/>
            <a:ext cx="7571184" cy="43691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7427168" cy="45259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Солнечный\Desktop\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7859672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138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1149</TotalTime>
  <Words>458</Words>
  <Application>Microsoft Office PowerPoint</Application>
  <PresentationFormat>Экран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Конкурс молодежных инициатив и социальных проектов</vt:lpstr>
      <vt:lpstr>Присвоить городскому округу  город Рыбинск Ярославской области почётного звания Российской Федерации «Город трудовой            доблести» </vt:lpstr>
      <vt:lpstr>О награде</vt:lpstr>
      <vt:lpstr>Всё для фронта! Всё для Победы!</vt:lpstr>
      <vt:lpstr>Всё для фронта! Всё для Победы!   </vt:lpstr>
      <vt:lpstr>Всё для фронта! Всё для Победы! </vt:lpstr>
      <vt:lpstr>Всё для фронта! Всё для Победы!</vt:lpstr>
      <vt:lpstr>Всё для фронта! Всё для Победы!</vt:lpstr>
      <vt:lpstr>Презентация PowerPoint</vt:lpstr>
      <vt:lpstr>Победа в Великой Отечественной войне ковалась не только на фронте – немалый вклад в нее внесли жители тыла. Почетное звание Российской Федерации «Город трудовой доблести» присвоенное городу Рыбинску заслужено целыми поколениями рыбинцев.</vt:lpstr>
      <vt:lpstr>2022 год – год увековечивания трудового  подвига города Рыбинска и его жителей в годы Великой отечественной войны в соответствии  с присвоением городскому округу город Рыбинск Ярославской области почётного звания Российской Федерации «Город трудовой доблести»  </vt:lpstr>
      <vt:lpstr>Предназначение проекта  Проект «Город  Рыбинск - город трудовой доблести. Победа ковалась в тылу» направлен на популяризацию Почётного звания "Рыбинск  - город трудовой доблести " и гармонизацию ценностей старших поколений и современной молодёжи, на организацию досуга подростков и позволяет развить у молодежи чувство патриотизма.</vt:lpstr>
      <vt:lpstr>Идея проекта</vt:lpstr>
      <vt:lpstr>   Актуальность и значимость Проекта  заключается в том, что он не является массовым явлением и, безусловно, опыт проведения мероприятий Проекта актуален для города. </vt:lpstr>
      <vt:lpstr>Мероприятия Проекта</vt:lpstr>
      <vt:lpstr>Презентация PowerPoint</vt:lpstr>
      <vt:lpstr>Ожидаемые результаты</vt:lpstr>
      <vt:lpstr>         Обеспечение  Проекта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Солнечный</dc:creator>
  <cp:lastModifiedBy>Ольга</cp:lastModifiedBy>
  <cp:revision>50</cp:revision>
  <dcterms:created xsi:type="dcterms:W3CDTF">2022-02-21T10:28:08Z</dcterms:created>
  <dcterms:modified xsi:type="dcterms:W3CDTF">2023-01-22T09:20:55Z</dcterms:modified>
</cp:coreProperties>
</file>